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1" r:id="rId4"/>
    <p:sldId id="285" r:id="rId5"/>
    <p:sldId id="282" r:id="rId6"/>
    <p:sldId id="268" r:id="rId7"/>
    <p:sldId id="286" r:id="rId8"/>
    <p:sldId id="287" r:id="rId9"/>
    <p:sldId id="272" r:id="rId10"/>
    <p:sldId id="288" r:id="rId11"/>
    <p:sldId id="271" r:id="rId12"/>
    <p:sldId id="289" r:id="rId13"/>
    <p:sldId id="270" r:id="rId14"/>
    <p:sldId id="269" r:id="rId15"/>
    <p:sldId id="290" r:id="rId16"/>
    <p:sldId id="280" r:id="rId17"/>
    <p:sldId id="279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Lynch" initials="SL" lastIdx="1" clrIdx="0">
    <p:extLst>
      <p:ext uri="{19B8F6BF-5375-455C-9EA6-DF929625EA0E}">
        <p15:presenceInfo xmlns:p15="http://schemas.microsoft.com/office/powerpoint/2012/main" userId="2c3cdc457ac42b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55BEFE-93B5-40EB-9E77-8F9B5EDBD619}" v="165" dt="2021-08-17T14:53:18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6T18:26:03.340" idx="1">
    <p:pos x="10" y="10"/>
    <p:text>- Shorten Links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88D1A-B280-AD42-B8FA-C62152714871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5D5A5-6E8C-6246-B9A7-19781899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8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0">
              <a:schemeClr val="tx2"/>
            </a:gs>
            <a:gs pos="39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468388"/>
          </a:xfrm>
        </p:spPr>
        <p:txBody>
          <a:bodyPr anchor="t"/>
          <a:lstStyle>
            <a:lvl1pPr marL="0" indent="0" algn="l">
              <a:buNone/>
              <a:defRPr b="0" cap="all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E445B-FFCC-FC47-83BD-3C75E203EE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3882" y="0"/>
            <a:ext cx="1005306" cy="1155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01A62E-D625-7844-9B08-62456DA716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86193" y="68692"/>
            <a:ext cx="820683" cy="10176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48246" y="3291505"/>
            <a:ext cx="5354129" cy="857848"/>
          </a:xfrm>
          <a:prstGeom prst="rect">
            <a:avLst/>
          </a:prstGeom>
        </p:spPr>
        <p:txBody>
          <a:bodyPr anchor="t"/>
          <a:lstStyle>
            <a:lvl1pPr>
              <a:defRPr sz="4400"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ABD16F-92F1-B647-A31D-81AAF377C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1164" y="516689"/>
            <a:ext cx="3368675" cy="20099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2D3DCCD-8028-0D4E-9C3A-EFE0AB2764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81694" y="525544"/>
            <a:ext cx="1796047" cy="200108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0A78106-34AF-A04C-8BF3-4AED9B7262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1838" y="2752150"/>
            <a:ext cx="5128794" cy="27944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1F9B8C5-F5E5-0C42-A546-DA14EFB5DD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1838" y="516688"/>
            <a:ext cx="3227805" cy="20276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C42C8DE4-38FC-564A-A6FC-61ABA6B8D5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33740" y="534403"/>
            <a:ext cx="1796047" cy="200994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5FD6A-016E-4B44-AE6E-77E72CF771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9834" y="4348629"/>
            <a:ext cx="5353050" cy="1197928"/>
          </a:xfrm>
        </p:spPr>
        <p:txBody>
          <a:bodyPr anchor="t">
            <a:normAutofit/>
          </a:bodyPr>
          <a:lstStyle>
            <a:lvl1pPr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7CC0F9-08FE-EB42-8B33-3B43807691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8246" y="2752150"/>
            <a:ext cx="5353051" cy="358798"/>
          </a:xfrm>
          <a:solidFill>
            <a:schemeClr val="accent1"/>
          </a:solidFill>
        </p:spPr>
        <p:txBody>
          <a:bodyPr anchor="ctr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37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>
            <a:extLst>
              <a:ext uri="{FF2B5EF4-FFF2-40B4-BE49-F238E27FC236}">
                <a16:creationId xmlns:a16="http://schemas.microsoft.com/office/drawing/2014/main" id="{05A34B9B-E5FD-104A-839B-50B1267CA076}"/>
              </a:ext>
            </a:extLst>
          </p:cNvPr>
          <p:cNvSpPr/>
          <p:nvPr userDrawn="1"/>
        </p:nvSpPr>
        <p:spPr>
          <a:xfrm flipH="1" flipV="1">
            <a:off x="559917" y="487017"/>
            <a:ext cx="10343309" cy="4068213"/>
          </a:xfrm>
          <a:custGeom>
            <a:avLst/>
            <a:gdLst>
              <a:gd name="connsiteX0" fmla="*/ 0 w 10343309"/>
              <a:gd name="connsiteY0" fmla="*/ 4068213 h 4068213"/>
              <a:gd name="connsiteX1" fmla="*/ 1017053 w 10343309"/>
              <a:gd name="connsiteY1" fmla="*/ 0 h 4068213"/>
              <a:gd name="connsiteX2" fmla="*/ 10343309 w 10343309"/>
              <a:gd name="connsiteY2" fmla="*/ 0 h 4068213"/>
              <a:gd name="connsiteX3" fmla="*/ 9326256 w 10343309"/>
              <a:gd name="connsiteY3" fmla="*/ 4068213 h 4068213"/>
              <a:gd name="connsiteX4" fmla="*/ 0 w 10343309"/>
              <a:gd name="connsiteY4" fmla="*/ 4068213 h 4068213"/>
              <a:gd name="connsiteX0" fmla="*/ 0 w 10343309"/>
              <a:gd name="connsiteY0" fmla="*/ 4068213 h 4068213"/>
              <a:gd name="connsiteX1" fmla="*/ 1017053 w 10343309"/>
              <a:gd name="connsiteY1" fmla="*/ 0 h 4068213"/>
              <a:gd name="connsiteX2" fmla="*/ 10343309 w 10343309"/>
              <a:gd name="connsiteY2" fmla="*/ 0 h 4068213"/>
              <a:gd name="connsiteX3" fmla="*/ 9962360 w 10343309"/>
              <a:gd name="connsiteY3" fmla="*/ 4068213 h 4068213"/>
              <a:gd name="connsiteX4" fmla="*/ 0 w 10343309"/>
              <a:gd name="connsiteY4" fmla="*/ 4068213 h 4068213"/>
              <a:gd name="connsiteX0" fmla="*/ 0 w 10343309"/>
              <a:gd name="connsiteY0" fmla="*/ 4068213 h 4068213"/>
              <a:gd name="connsiteX1" fmla="*/ 420706 w 10343309"/>
              <a:gd name="connsiteY1" fmla="*/ 9940 h 4068213"/>
              <a:gd name="connsiteX2" fmla="*/ 10343309 w 10343309"/>
              <a:gd name="connsiteY2" fmla="*/ 0 h 4068213"/>
              <a:gd name="connsiteX3" fmla="*/ 9962360 w 10343309"/>
              <a:gd name="connsiteY3" fmla="*/ 4068213 h 4068213"/>
              <a:gd name="connsiteX4" fmla="*/ 0 w 10343309"/>
              <a:gd name="connsiteY4" fmla="*/ 4068213 h 406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3309" h="4068213">
                <a:moveTo>
                  <a:pt x="0" y="4068213"/>
                </a:moveTo>
                <a:lnTo>
                  <a:pt x="420706" y="9940"/>
                </a:lnTo>
                <a:lnTo>
                  <a:pt x="10343309" y="0"/>
                </a:lnTo>
                <a:lnTo>
                  <a:pt x="9962360" y="4068213"/>
                </a:lnTo>
                <a:lnTo>
                  <a:pt x="0" y="406821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D2749F-357D-4148-947C-C68BFEFA3A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0906" y="484601"/>
            <a:ext cx="572128" cy="657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9EF25A-A50D-BE47-8DDA-BDE687D0AE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83441" y="531429"/>
            <a:ext cx="467058" cy="5791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1918252"/>
            <a:ext cx="8825659" cy="41015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1908314"/>
            <a:ext cx="4825158" cy="41114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1908312"/>
            <a:ext cx="4825159" cy="41114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1878496"/>
            <a:ext cx="4825157" cy="52677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2603134"/>
            <a:ext cx="4825158" cy="34166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08712" y="1878496"/>
            <a:ext cx="4825159" cy="52677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2603134"/>
            <a:ext cx="4825159" cy="34166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D219CF-3A3D-CE4B-A33F-A738B62BC5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435" y="1"/>
            <a:ext cx="1005001" cy="1155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882A8F-E127-514D-B5FC-BB3694BF92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15793" y="142375"/>
            <a:ext cx="870284" cy="870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1888435"/>
            <a:ext cx="3141878" cy="5168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2613072"/>
            <a:ext cx="3141879" cy="341398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2721" y="1888435"/>
            <a:ext cx="3147009" cy="5168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2613073"/>
            <a:ext cx="3147009" cy="341398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88135" y="1888435"/>
            <a:ext cx="3145730" cy="5168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2613072"/>
            <a:ext cx="3145536" cy="341398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1868557"/>
            <a:ext cx="8761413" cy="415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A76819-F154-354D-A6B2-A868CB2DEA9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148435" y="1"/>
            <a:ext cx="1005001" cy="1155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31D283-9B52-F344-AF30-A7BFEFD75D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15793" y="142375"/>
            <a:ext cx="870284" cy="870284"/>
          </a:xfrm>
          <a:prstGeom prst="rect">
            <a:avLst/>
          </a:prstGeom>
        </p:spPr>
      </p:pic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7BCE9008-3AFF-074E-A995-DE4C2F0C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2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69" r:id="rId9"/>
    <p:sldLayoutId id="2147483670" r:id="rId1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rgbClr val="0070C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s-cert.cisa.gov/ncas/tips/ST05-012" TargetMode="External"/><Relationship Id="rId2" Type="http://schemas.openxmlformats.org/officeDocument/2006/relationships/hyperlink" Target="https://www.yubico.com/solutions/multi-factor-authentication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www.fireeye.com/blog/threat-research.html" TargetMode="External"/><Relationship Id="rId7" Type="http://schemas.openxmlformats.org/officeDocument/2006/relationships/image" Target="../media/image21.jpeg"/><Relationship Id="rId2" Type="http://schemas.openxmlformats.org/officeDocument/2006/relationships/hyperlink" Target="https://blog.talosintelligenc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vlpubs.nist.gov/nistpubs/Legacy/SP/nistspecialpublication800-40ver2.pdf" TargetMode="External"/><Relationship Id="rId5" Type="http://schemas.openxmlformats.org/officeDocument/2006/relationships/hyperlink" Target="https://www.sans.org/white-papers/1206/" TargetMode="External"/><Relationship Id="rId4" Type="http://schemas.openxmlformats.org/officeDocument/2006/relationships/hyperlink" Target="https://unit42.paloaltonetwork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marc.org/" TargetMode="External"/><Relationship Id="rId7" Type="http://schemas.openxmlformats.org/officeDocument/2006/relationships/image" Target="../media/image22.jpeg"/><Relationship Id="rId2" Type="http://schemas.openxmlformats.org/officeDocument/2006/relationships/hyperlink" Target="https://docs.google.com/spreadsheets/d/e/2PACX-1vQX7cJC0hc21eiK7ORix8-FO03AJ07wwFNsl7GIAn2sFEsZnU8B04LTtcWL5N_f-bcoYt1DgpHQdBgp/pub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eimdalsecurity.com/blog/secure-dns-and-dnssec/" TargetMode="External"/><Relationship Id="rId5" Type="http://schemas.openxmlformats.org/officeDocument/2006/relationships/hyperlink" Target="https://www.dmarcanalyzer.com/spf/" TargetMode="External"/><Relationship Id="rId4" Type="http://schemas.openxmlformats.org/officeDocument/2006/relationships/hyperlink" Target="https://postmarkapp.com/guides/dki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hillsinfosec.com/active-directory-best-practices-to-frustrate-attackers-webcast-write-up/" TargetMode="External"/><Relationship Id="rId2" Type="http://schemas.openxmlformats.org/officeDocument/2006/relationships/hyperlink" Target="https://blog.palantir.com/restricting-smb-based-lateral-movement-in-a-windows-environment-ed033b888721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s-cert.cisa.gov/bsi/articles/knowledge/principles/least-privile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mIN2OU5hQE" TargetMode="External"/><Relationship Id="rId2" Type="http://schemas.openxmlformats.org/officeDocument/2006/relationships/hyperlink" Target="https://danielmiessler.com/study/red-blue-purple-teams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hyperlink" Target="https://youtu.be/VxUgr0MrBJA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security/blog/2020/03/05/human-operated-ransomware-attacks-a-preventable-disaster/" TargetMode="External"/><Relationship Id="rId3" Type="http://schemas.openxmlformats.org/officeDocument/2006/relationships/hyperlink" Target="https://www.fireeye.com/content/dam/fireeye-www/current-threats/pdfs/wp-ransomware-protection-and-containment-strategies.pdf" TargetMode="External"/><Relationship Id="rId7" Type="http://schemas.openxmlformats.org/officeDocument/2006/relationships/hyperlink" Target="https://pberba.github.io/security/2020/04/26/lateral-movement/" TargetMode="External"/><Relationship Id="rId2" Type="http://schemas.openxmlformats.org/officeDocument/2006/relationships/hyperlink" Target="https://docs.microsoft.com/en-us/windows/security/threat-protection/windows-firewall/windows-firewall-with-advanced-securit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cisa.gov/stopransomware/ransomware-101" TargetMode="External"/><Relationship Id="rId11" Type="http://schemas.openxmlformats.org/officeDocument/2006/relationships/hyperlink" Target="https://youtu.be/PmiksJmo6O0" TargetMode="External"/><Relationship Id="rId5" Type="http://schemas.openxmlformats.org/officeDocument/2006/relationships/hyperlink" Target="https://4sysops.com/archives/how-to-install-and-configure-microsoft-laps/" TargetMode="External"/><Relationship Id="rId10" Type="http://schemas.openxmlformats.org/officeDocument/2006/relationships/hyperlink" Target="https://youtu.be/EHD5hpnc6fY" TargetMode="External"/><Relationship Id="rId4" Type="http://schemas.openxmlformats.org/officeDocument/2006/relationships/hyperlink" Target="https://us-cert.cisa.gov/bsi/articles/knowledge/principles/least-privilege" TargetMode="External"/><Relationship Id="rId9" Type="http://schemas.openxmlformats.org/officeDocument/2006/relationships/hyperlink" Target="https://youtu.be/LVSwYyDN2Sk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VK_Intel" TargetMode="External"/><Relationship Id="rId3" Type="http://schemas.openxmlformats.org/officeDocument/2006/relationships/hyperlink" Target="https://twitter.com/SecurityMapper" TargetMode="External"/><Relationship Id="rId7" Type="http://schemas.openxmlformats.org/officeDocument/2006/relationships/hyperlink" Target="https://twitter.com/briankrebs" TargetMode="External"/><Relationship Id="rId2" Type="http://schemas.openxmlformats.org/officeDocument/2006/relationships/hyperlink" Target="https://twitter.com/eric_conrad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witter.com/likethecoins" TargetMode="External"/><Relationship Id="rId5" Type="http://schemas.openxmlformats.org/officeDocument/2006/relationships/hyperlink" Target="https://twitter.com/rj_chap" TargetMode="External"/><Relationship Id="rId10" Type="http://schemas.openxmlformats.org/officeDocument/2006/relationships/image" Target="../media/image27.jpeg"/><Relationship Id="rId4" Type="http://schemas.openxmlformats.org/officeDocument/2006/relationships/hyperlink" Target="https://twitter.com/PyroTek3" TargetMode="External"/><Relationship Id="rId9" Type="http://schemas.openxmlformats.org/officeDocument/2006/relationships/hyperlink" Target="https://twitter.com/cyb3rop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hyperlink" Target="https://www.sans.org/profiles/scott-lynch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ecurity/compass/human-operated-ransomware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red.com/story/notpetya-cyberattack-ukraine-russia-code-crashed-the-world/" TargetMode="External"/><Relationship Id="rId13" Type="http://schemas.openxmlformats.org/officeDocument/2006/relationships/hyperlink" Target="https://krebsonsecurity.com/2021/01/arrest-seizures-tied-to-netwalker-ransomware/#:~:text=NetWalker%20is%20a%20ransomware%2Das,any%20funds%20extorted%20from%20victims.&amp;text=U.S.%20prosecutors%20say%20one%20of,Gatineau%2C%20in%20Ottawa%2C%20Canada" TargetMode="External"/><Relationship Id="rId3" Type="http://schemas.openxmlformats.org/officeDocument/2006/relationships/hyperlink" Target="https://www.washingtonpost.com/news/the-switch/wp/2017/06/27/pharmaceutical-giant-rocked-by-ransomware-attack/" TargetMode="External"/><Relationship Id="rId7" Type="http://schemas.openxmlformats.org/officeDocument/2006/relationships/hyperlink" Target="https://krebsonsecurity.com/2021/05/a-closer-look-at-the-darkside-ransomware-gang/" TargetMode="External"/><Relationship Id="rId12" Type="http://schemas.openxmlformats.org/officeDocument/2006/relationships/hyperlink" Target="https://www.news-gazette.com/news/local/health-care/c-u-public-health-district-s-website-held-hostage-by/article_2dadedcd-aadb-5cb1-8740-8bd9e8800e27.html" TargetMode="External"/><Relationship Id="rId2" Type="http://schemas.openxmlformats.org/officeDocument/2006/relationships/hyperlink" Target="https://www.darkreading.com/attacks-breaches/ransomware-attack-on-merck-caused-widespread-disruption-to-opera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bleepingcomputer.com/news/security/colonial-pipeline-reports-data-breach-after-may-ransomware-attack/" TargetMode="External"/><Relationship Id="rId11" Type="http://schemas.openxmlformats.org/officeDocument/2006/relationships/hyperlink" Target="https://securityscorecard.com/blog/jbs-ransomware-attack-started-in-march" TargetMode="External"/><Relationship Id="rId5" Type="http://schemas.openxmlformats.org/officeDocument/2006/relationships/hyperlink" Target="https://www.fireeye.com/blog/threat-research/2017/05/wannacry-malware-profile.html" TargetMode="External"/><Relationship Id="rId10" Type="http://schemas.openxmlformats.org/officeDocument/2006/relationships/hyperlink" Target="https://www.npr.org/2021/06/03/1002819883/revil-a-notorious-ransomware-gang-was-behind-jbs-cyberattack-the-fbi-says" TargetMode="External"/><Relationship Id="rId4" Type="http://schemas.openxmlformats.org/officeDocument/2006/relationships/hyperlink" Target="https://www.darkreading.com/attacks-breaches/wannacry-forces-honda-to-take-production-plant-offline" TargetMode="External"/><Relationship Id="rId9" Type="http://schemas.openxmlformats.org/officeDocument/2006/relationships/hyperlink" Target="https://www.zdnet.com/article/ransomware-the-key-lesson-maersk-learned-from-battling-the-notpetya-attack/" TargetMode="External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s.org/security-awareness-training/" TargetMode="External"/><Relationship Id="rId2" Type="http://schemas.openxmlformats.org/officeDocument/2006/relationships/hyperlink" Target="https://www.hhs.gov/about/agencies/asa/ocio/cybersecurity/security-awareness-training/index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s-cert.cisa.gov/sites/default/files/c3vp/crr_resources_guides/CRR_Resource_Guide-RM.pdf" TargetMode="External"/><Relationship Id="rId2" Type="http://schemas.openxmlformats.org/officeDocument/2006/relationships/hyperlink" Target="https://www.csbs.org/sites/default/files/2020-10/R-SAT_0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2a.cdc.gov/cdcup/library/templates/CDC_UP_Risk_Management_Log_Template.x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security/threat-protection/windows-defender-application-control/applocker/applocker-overview" TargetMode="External"/><Relationship Id="rId2" Type="http://schemas.openxmlformats.org/officeDocument/2006/relationships/hyperlink" Target="https://nvlpubs.nist.gov/nistpubs/SpecialPublications/NIST.SP.800-167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docs/en/ssw_ibm_i_73/rzaj1/rzaj1pdf.pdf" TargetMode="External"/><Relationship Id="rId2" Type="http://schemas.openxmlformats.org/officeDocument/2006/relationships/hyperlink" Target="https://www.ready.gov/business-continuity-plan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hyperlink" Target="https://www.ncontracts.com/nsight-blog/9-steps-tabletop-bcp-test" TargetMode="External"/><Relationship Id="rId4" Type="http://schemas.openxmlformats.org/officeDocument/2006/relationships/hyperlink" Target="https://www.linkedin.com/pulse/who-responsible-ensuring-your-backups-working-you-drew-simo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45675-DDC7-5D4B-ACFC-FC1294EE8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Helvetica Neue"/>
              </a:rPr>
              <a:t>How to Prevent Ransomware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3326F-4784-F942-9CB4-6B184859F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Scott Lynch, CCNP-S, GCDA, GNFA, GCIH, GDSA</a:t>
            </a:r>
          </a:p>
        </p:txBody>
      </p:sp>
    </p:spTree>
    <p:extLst>
      <p:ext uri="{BB962C8B-B14F-4D97-AF65-F5344CB8AC3E}">
        <p14:creationId xmlns:p14="http://schemas.microsoft.com/office/powerpoint/2010/main" val="34209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152A-137C-499D-A02A-550DBECD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Multifactor Authentication (MFA)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D3F3F-F3B9-4277-A9F6-5AB8EE2EFA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MFA/2FA for external validation</a:t>
            </a:r>
          </a:p>
          <a:p>
            <a:pPr lvl="1"/>
            <a:r>
              <a:rPr lang="en-US" dirty="0"/>
              <a:t>VPN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Cloud Services</a:t>
            </a:r>
          </a:p>
          <a:p>
            <a:pPr lvl="1"/>
            <a:r>
              <a:rPr lang="en-US" dirty="0"/>
              <a:t>Password Managers</a:t>
            </a:r>
          </a:p>
          <a:p>
            <a:r>
              <a:rPr lang="en-US" dirty="0"/>
              <a:t>Try and avoid SMS Based systems</a:t>
            </a:r>
          </a:p>
          <a:p>
            <a:pPr indent="-285750"/>
            <a:r>
              <a:rPr lang="en-US" dirty="0"/>
              <a:t>YubiKey Even Better</a:t>
            </a:r>
          </a:p>
          <a:p>
            <a:pPr marL="457200" lvl="1" indent="0">
              <a:buNone/>
            </a:pPr>
            <a:r>
              <a:rPr lang="en-US" dirty="0" err="1">
                <a:hlinkClick r:id="rId2"/>
              </a:rPr>
              <a:t>Yubico</a:t>
            </a:r>
            <a:r>
              <a:rPr lang="en-US" dirty="0"/>
              <a:t> </a:t>
            </a:r>
          </a:p>
          <a:p>
            <a:r>
              <a:rPr lang="en-US" dirty="0"/>
              <a:t>Whenever possible require a second authentication with a physical/app token</a:t>
            </a:r>
          </a:p>
          <a:p>
            <a:pPr marL="400050" lvl="1" indent="0">
              <a:buNone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CISA.GOV Supplementing Passwords</a:t>
            </a:r>
            <a:r>
              <a:rPr lang="en-US" dirty="0"/>
              <a:t> </a:t>
            </a:r>
          </a:p>
        </p:txBody>
      </p:sp>
      <p:pic>
        <p:nvPicPr>
          <p:cNvPr id="1026" name="Picture 2" descr="use multi factor authentication YOU MUST - Yoda | Meme Generator">
            <a:extLst>
              <a:ext uri="{FF2B5EF4-FFF2-40B4-BE49-F238E27FC236}">
                <a16:creationId xmlns:a16="http://schemas.microsoft.com/office/drawing/2014/main" id="{68FAD84F-F4FA-462D-8DCA-72360FEF27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138208"/>
            <a:ext cx="4824412" cy="36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04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2596-6324-4A3E-8042-ADB11A24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Patch Management &amp; Vulnerability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8E84-EAB2-461F-9609-9C73AD9A99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Attack surface reduction</a:t>
            </a:r>
          </a:p>
          <a:p>
            <a:pPr lvl="1"/>
            <a:r>
              <a:rPr lang="en-US" dirty="0"/>
              <a:t>Don’t make it easy for an attacker</a:t>
            </a:r>
          </a:p>
          <a:p>
            <a:r>
              <a:rPr lang="en-US" dirty="0"/>
              <a:t>Keep an eye on current vulnerabilities and patches needed to mitigate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Cisco Talos Intel Blog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FireEye Threat Research Blog</a:t>
            </a:r>
            <a:endParaRPr lang="en-US" dirty="0"/>
          </a:p>
          <a:p>
            <a:pPr marL="400050" lvl="1" indent="0">
              <a:buNone/>
            </a:pPr>
            <a:r>
              <a:rPr lang="en-US" dirty="0">
                <a:hlinkClick r:id="rId4"/>
              </a:rPr>
              <a:t>Palo Alto Unit 42 Threat Research</a:t>
            </a:r>
            <a:r>
              <a:rPr lang="en-US" dirty="0"/>
              <a:t> </a:t>
            </a:r>
          </a:p>
          <a:p>
            <a:pPr marL="285750"/>
            <a:r>
              <a:rPr lang="en-US" dirty="0"/>
              <a:t>Develop a patch management strategy</a:t>
            </a:r>
          </a:p>
          <a:p>
            <a:pPr marL="400050" lvl="1" indent="0">
              <a:buNone/>
            </a:pPr>
            <a:r>
              <a:rPr lang="en-US" dirty="0">
                <a:hlinkClick r:id="rId5"/>
              </a:rPr>
              <a:t>A Practical Methodology for Implementing a Patch management Process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r>
              <a:rPr lang="en-US" dirty="0">
                <a:hlinkClick r:id="rId6"/>
              </a:rPr>
              <a:t>Creating a Patch and Vulnerability Management Program</a:t>
            </a:r>
            <a:r>
              <a:rPr lang="en-US" dirty="0"/>
              <a:t> </a:t>
            </a:r>
          </a:p>
        </p:txBody>
      </p:sp>
      <p:pic>
        <p:nvPicPr>
          <p:cNvPr id="14338" name="Picture 2" descr="That was easy... Who&amp;#39;s next ? - Kermit Drinking Tea | Make a Meme">
            <a:extLst>
              <a:ext uri="{FF2B5EF4-FFF2-40B4-BE49-F238E27FC236}">
                <a16:creationId xmlns:a16="http://schemas.microsoft.com/office/drawing/2014/main" id="{8E98C51D-DE0D-41D0-8FD7-F37129B5A80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319667"/>
            <a:ext cx="4824412" cy="328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86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70E6-46CF-490A-AA18-CAD42E49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 Security and DNSSec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DB11-59B4-4CD3-B0E8-8F6022CDF4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Attachment Filtering 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Domain-based Message Authentication, Reporting &amp; Conformance (DMARC)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4"/>
              </a:rPr>
              <a:t>DomainKeys Identified Mail (DKIM)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5"/>
              </a:rPr>
              <a:t>Sender Policy Framework (SPF)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6"/>
              </a:rPr>
              <a:t>DNS Security (DNSSec)</a:t>
            </a:r>
            <a:r>
              <a:rPr lang="en-US" dirty="0"/>
              <a:t> </a:t>
            </a:r>
          </a:p>
        </p:txBody>
      </p:sp>
      <p:pic>
        <p:nvPicPr>
          <p:cNvPr id="2052" name="Picture 4" descr="DMARC VALIDATION IS COMING - Game of Thrones | Meme Generator">
            <a:extLst>
              <a:ext uri="{FF2B5EF4-FFF2-40B4-BE49-F238E27FC236}">
                <a16:creationId xmlns:a16="http://schemas.microsoft.com/office/drawing/2014/main" id="{98CFE981-1360-407E-8EE5-22518ECAE3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106" y="1908175"/>
            <a:ext cx="4111625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43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62A8-3467-4628-827D-0C0A087F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Endpoint 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4EDF-7962-4877-96D1-275139679E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Useful for mitigating lateral movement by attacker </a:t>
            </a:r>
          </a:p>
          <a:p>
            <a:pPr lvl="1"/>
            <a:r>
              <a:rPr lang="en-US" dirty="0"/>
              <a:t>Block SMB</a:t>
            </a:r>
          </a:p>
          <a:p>
            <a:pPr lvl="1"/>
            <a:r>
              <a:rPr lang="en-US" dirty="0"/>
              <a:t>Log Failed Inbound Connections </a:t>
            </a:r>
          </a:p>
          <a:p>
            <a:r>
              <a:rPr lang="en-US" dirty="0"/>
              <a:t>Great opportunity for detection</a:t>
            </a:r>
          </a:p>
          <a:p>
            <a:pPr lvl="1"/>
            <a:r>
              <a:rPr lang="en-US" dirty="0"/>
              <a:t>Enable logging for IR</a:t>
            </a:r>
          </a:p>
          <a:p>
            <a:pPr marL="400050" lvl="1" indent="0">
              <a:buNone/>
            </a:pPr>
            <a:r>
              <a:rPr lang="en-US" sz="1400" dirty="0">
                <a:hlinkClick r:id="rId2"/>
              </a:rPr>
              <a:t>Restricting SMB-based lateral movement in a Windows environment </a:t>
            </a:r>
            <a:endParaRPr lang="en-US" sz="14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Bonus </a:t>
            </a:r>
            <a:r>
              <a:rPr lang="en-US" sz="1600" dirty="0">
                <a:hlinkClick r:id="rId3"/>
              </a:rPr>
              <a:t>Active Directory Best Practices to Frustrate Attackers: Webcast &amp; Write-up</a:t>
            </a:r>
            <a:r>
              <a:rPr lang="en-US" sz="1600" dirty="0"/>
              <a:t> 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 </a:t>
            </a:r>
          </a:p>
        </p:txBody>
      </p:sp>
      <p:pic>
        <p:nvPicPr>
          <p:cNvPr id="13314" name="Picture 2" descr="Damn you windows firewall!! - Damn You Snow! | Meme Generator">
            <a:extLst>
              <a:ext uri="{FF2B5EF4-FFF2-40B4-BE49-F238E27FC236}">
                <a16:creationId xmlns:a16="http://schemas.microsoft.com/office/drawing/2014/main" id="{4607CFBD-2F08-4E35-B51D-914C395FA1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19" y="253523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66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0A86-A9F9-4586-94A8-57C4A09A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Principle of Least Privilege (PoLP)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8ECC9-4B3D-4B5F-BA52-1A6E23BA5E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Limit the number of rights a user is granted</a:t>
            </a:r>
          </a:p>
          <a:p>
            <a:r>
              <a:rPr lang="en-US" dirty="0"/>
              <a:t>Only what is necessary to do their job</a:t>
            </a:r>
          </a:p>
          <a:p>
            <a:pPr marL="400050" lvl="1" indent="0">
              <a:buNone/>
            </a:pPr>
            <a:r>
              <a:rPr lang="en-US" sz="1200" dirty="0">
                <a:hlinkClick r:id="rId2"/>
              </a:rPr>
              <a:t>https://us-cert.cisa.gov/bsi/articles/knowledge/principles/least-privilege</a:t>
            </a:r>
            <a:r>
              <a:rPr lang="en-US" sz="12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526E5-8A8A-4D42-843D-1B12629013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“Every program and every privileged user of the system should operate using the least amount of privilege necessary to complete the job.”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— Jerome </a:t>
            </a:r>
            <a:r>
              <a:rPr lang="en-US" dirty="0" err="1"/>
              <a:t>Saltzer</a:t>
            </a:r>
            <a:r>
              <a:rPr lang="en-US" dirty="0"/>
              <a:t>, Communications of the ACM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F785886-64C2-4F0F-BF12-F266D28EB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491" y="4114107"/>
            <a:ext cx="3534874" cy="2630081"/>
          </a:xfrm>
          <a:prstGeom prst="rect">
            <a:avLst/>
          </a:prstGeom>
        </p:spPr>
      </p:pic>
      <p:pic>
        <p:nvPicPr>
          <p:cNvPr id="11266" name="Picture 2" descr="No Admin rights for you - soup nazi | Meme Generator">
            <a:extLst>
              <a:ext uri="{FF2B5EF4-FFF2-40B4-BE49-F238E27FC236}">
                <a16:creationId xmlns:a16="http://schemas.microsoft.com/office/drawing/2014/main" id="{14E5F1B6-CDF2-4CFB-9236-AABF1A59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35" y="361021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329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B420-B7B3-4511-A153-F3C4A0B0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E7D1B-952D-417A-A36D-7CE45D6ACF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Testing of mitigation and detection </a:t>
            </a:r>
          </a:p>
          <a:p>
            <a:r>
              <a:rPr lang="en-US" dirty="0"/>
              <a:t>Red Team vs Purple Team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The Difference Between Red, Blue, and Purple Teams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A Blue Team's Perspective on Red Team Hack Tools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r>
              <a:rPr lang="en-US" dirty="0">
                <a:hlinkClick r:id="rId4"/>
              </a:rPr>
              <a:t>Unicorn Evangelism: The Case for Purple Teaming | Kent </a:t>
            </a:r>
            <a:r>
              <a:rPr lang="en-US" dirty="0" err="1">
                <a:hlinkClick r:id="rId4"/>
              </a:rPr>
              <a:t>Icker</a:t>
            </a:r>
            <a:r>
              <a:rPr lang="en-US" dirty="0">
                <a:hlinkClick r:id="rId4"/>
              </a:rPr>
              <a:t> &amp; Jordan Drysdale | The Roundup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7" name="Picture 2" descr="What is OODA Loop?">
            <a:extLst>
              <a:ext uri="{FF2B5EF4-FFF2-40B4-BE49-F238E27FC236}">
                <a16:creationId xmlns:a16="http://schemas.microsoft.com/office/drawing/2014/main" id="{9B05BC0C-C9DA-44D5-95D8-C74BC78B3D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954" y="1908175"/>
            <a:ext cx="4119930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81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A09C-A905-4FBB-BC32-FFC1164B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 and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064F0-D678-4F25-BB9D-DCD919788B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Links of further interest</a:t>
            </a:r>
          </a:p>
          <a:p>
            <a:r>
              <a:rPr lang="en-US" sz="1200" dirty="0">
                <a:hlinkClick r:id="rId2"/>
              </a:rPr>
              <a:t>Windows Firewall 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Containment Strategies</a:t>
            </a:r>
          </a:p>
          <a:p>
            <a:r>
              <a:rPr lang="en-US" sz="1200" dirty="0">
                <a:hlinkClick r:id="rId4"/>
              </a:rPr>
              <a:t>Principle of Least Privilege - PoLP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5"/>
              </a:rPr>
              <a:t>Microsoft LAPS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6"/>
              </a:rPr>
              <a:t>User Training</a:t>
            </a:r>
            <a:r>
              <a:rPr lang="en-US" sz="1200" dirty="0"/>
              <a:t> </a:t>
            </a:r>
            <a:endParaRPr lang="en-US" sz="1200" dirty="0">
              <a:solidFill>
                <a:schemeClr val="accent3">
                  <a:lumMod val="75000"/>
                </a:schemeClr>
              </a:solidFill>
              <a:hlinkClick r:id="rId7"/>
            </a:endParaRPr>
          </a:p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hlinkClick r:id="rId7"/>
              </a:rPr>
              <a:t>Data Analysis for Cyber Security 101: Detecting Lateral Movement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r>
              <a:rPr lang="en-US" sz="1200" dirty="0">
                <a:hlinkClick r:id="rId8"/>
              </a:rPr>
              <a:t>Human-operated ransomware attacks: A preventable disaster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b="1" dirty="0"/>
              <a:t>Videos of Interest</a:t>
            </a:r>
          </a:p>
          <a:p>
            <a:r>
              <a:rPr lang="en-US" sz="1200" dirty="0">
                <a:hlinkClick r:id="rId9"/>
              </a:rPr>
              <a:t>Eric Conrad - Build it Once, Build it Right: Architecting for Detection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10"/>
              </a:rPr>
              <a:t>Ryan Chapman - LOCKED OUT! Detecting, Preventing, &amp; Reacting to Human Operated Ransomware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11"/>
              </a:rPr>
              <a:t>SANS Threat Analysis Rundown - Ransomware with guest speaker Ryan Chapman</a:t>
            </a:r>
            <a:r>
              <a:rPr lang="en-US" sz="12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6E383-6DAD-42C6-AE2E-6311CCC9B8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900" b="1" dirty="0"/>
              <a:t>Ransomware Books</a:t>
            </a:r>
          </a:p>
          <a:p>
            <a:pPr algn="l"/>
            <a:r>
              <a:rPr lang="en-US" i="0" u="none" strike="noStrike" dirty="0">
                <a:solidFill>
                  <a:schemeClr val="tx1"/>
                </a:solidFill>
                <a:effectLst/>
              </a:rPr>
              <a:t>Ransomware Revealed: A Beginner’s Guide to Protecting and Recovering from Ransomware Attacks 1st ed. Edition </a:t>
            </a:r>
            <a:r>
              <a:rPr lang="en-US" b="1" i="0" dirty="0">
                <a:solidFill>
                  <a:srgbClr val="0F1111"/>
                </a:solidFill>
                <a:effectLst/>
                <a:latin typeface="Amazon Ember"/>
              </a:rPr>
              <a:t>ISBN-13:</a:t>
            </a:r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 978-1484242544</a:t>
            </a:r>
            <a:endParaRPr lang="en-US" i="0" u="none" strike="noStrike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i="0" u="none" strike="noStrike" dirty="0">
                <a:solidFill>
                  <a:schemeClr val="tx1"/>
                </a:solidFill>
                <a:effectLst/>
              </a:rPr>
              <a:t>Preventing Ransomware: Understand, prevent, and remediate ransomware attacks </a:t>
            </a:r>
            <a:r>
              <a:rPr lang="en-US" b="1" i="0" dirty="0">
                <a:solidFill>
                  <a:srgbClr val="0F1111"/>
                </a:solidFill>
                <a:effectLst/>
                <a:latin typeface="Amazon Ember"/>
              </a:rPr>
              <a:t>ISBN-13:</a:t>
            </a:r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 978-1788620604</a:t>
            </a:r>
            <a:endParaRPr lang="en-US" i="0" u="none" strike="noStrike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i="0" u="none" strike="noStrike" dirty="0">
                <a:solidFill>
                  <a:schemeClr val="tx1"/>
                </a:solidFill>
                <a:effectLst/>
              </a:rPr>
              <a:t>Preventing Digital Extortion: Mitigate ransomware, DDoS, and other cyber-extortion attacks </a:t>
            </a:r>
            <a:r>
              <a:rPr lang="en-US" b="1" i="0" dirty="0">
                <a:solidFill>
                  <a:srgbClr val="0F1111"/>
                </a:solidFill>
                <a:effectLst/>
                <a:latin typeface="Amazon Ember"/>
              </a:rPr>
              <a:t>ISBN-13:</a:t>
            </a:r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 978-1787120365</a:t>
            </a:r>
            <a:endParaRPr lang="en-US" i="0" u="none" strike="noStrike" dirty="0">
              <a:solidFill>
                <a:schemeClr val="tx1"/>
              </a:solidFill>
              <a:effectLst/>
            </a:endParaRPr>
          </a:p>
          <a:p>
            <a:r>
              <a:rPr lang="en-US" i="0" u="none" strike="noStrike" dirty="0">
                <a:solidFill>
                  <a:schemeClr val="tx1"/>
                </a:solidFill>
                <a:effectLst/>
              </a:rPr>
              <a:t>Ransomware Protection Playbook 1st Edition </a:t>
            </a:r>
            <a:r>
              <a:rPr lang="en-US" b="1" i="0" dirty="0">
                <a:solidFill>
                  <a:srgbClr val="0F1111"/>
                </a:solidFill>
                <a:effectLst/>
                <a:latin typeface="Amazon Ember"/>
              </a:rPr>
              <a:t>ISBN-13:</a:t>
            </a:r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 978-1119849124</a:t>
            </a:r>
            <a:endParaRPr lang="en-US" i="0" u="none" strike="noStrike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b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</a:br>
            <a:b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</a:br>
            <a:b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7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4FB0-655B-441E-8F28-E37566CC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to follow for more awesomeness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DA339-3935-4EA8-A8F2-579255F377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Eric Conrad </a:t>
            </a:r>
            <a:r>
              <a:rPr lang="en-US" b="0" i="0" dirty="0">
                <a:solidFill>
                  <a:srgbClr val="0070C0"/>
                </a:solidFill>
                <a:effectLst/>
                <a:hlinkClick r:id="rId2"/>
              </a:rPr>
              <a:t>@eric_conrad</a:t>
            </a:r>
            <a:endParaRPr lang="en-US" b="0" i="0" dirty="0">
              <a:solidFill>
                <a:srgbClr val="0070C0"/>
              </a:solidFill>
              <a:effectLst/>
            </a:endParaRPr>
          </a:p>
          <a:p>
            <a:r>
              <a:rPr lang="en-US" dirty="0">
                <a:solidFill>
                  <a:schemeClr val="tx1"/>
                </a:solidFill>
              </a:rPr>
              <a:t>Justin Henderson </a:t>
            </a:r>
            <a:r>
              <a:rPr lang="en-US" b="0" i="0" dirty="0">
                <a:solidFill>
                  <a:srgbClr val="0070C0"/>
                </a:solidFill>
                <a:effectLst/>
                <a:hlinkClick r:id="rId3"/>
              </a:rPr>
              <a:t>@SecurityMapper</a:t>
            </a:r>
            <a:r>
              <a:rPr lang="en-US" b="0" i="0" dirty="0">
                <a:solidFill>
                  <a:srgbClr val="0070C0"/>
                </a:solidFill>
                <a:effectLst/>
              </a:rPr>
              <a:t>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i="0" dirty="0">
                <a:solidFill>
                  <a:schemeClr val="tx1"/>
                </a:solidFill>
                <a:effectLst/>
              </a:rPr>
              <a:t>Sean Metcalf  </a:t>
            </a:r>
            <a:r>
              <a:rPr lang="en-US" b="0" i="0" dirty="0">
                <a:solidFill>
                  <a:srgbClr val="0070C0"/>
                </a:solidFill>
                <a:effectLst/>
                <a:hlinkClick r:id="rId4"/>
              </a:rPr>
              <a:t>@PyroTek3</a:t>
            </a:r>
            <a:r>
              <a:rPr lang="en-US" b="0" i="0" dirty="0">
                <a:solidFill>
                  <a:srgbClr val="0070C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Ryan Chapman </a:t>
            </a:r>
            <a:r>
              <a:rPr lang="en-US" dirty="0">
                <a:solidFill>
                  <a:srgbClr val="0070C0"/>
                </a:solidFill>
                <a:hlinkClick r:id="rId5"/>
              </a:rPr>
              <a:t>@rj_chap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Katie Nickels </a:t>
            </a:r>
            <a:r>
              <a:rPr lang="en-US" dirty="0">
                <a:solidFill>
                  <a:srgbClr val="0070C0"/>
                </a:solidFill>
                <a:hlinkClick r:id="rId6"/>
              </a:rPr>
              <a:t>@likethecoins 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Brian Krebs </a:t>
            </a:r>
            <a:r>
              <a:rPr lang="en-US" b="0" i="0" dirty="0">
                <a:solidFill>
                  <a:srgbClr val="6E767D"/>
                </a:solidFill>
                <a:effectLst/>
                <a:latin typeface="TwitterChirp"/>
                <a:hlinkClick r:id="rId7"/>
              </a:rPr>
              <a:t>@briankrebs </a:t>
            </a:r>
            <a:r>
              <a:rPr lang="en-US" b="0" i="0" dirty="0">
                <a:solidFill>
                  <a:srgbClr val="6E767D"/>
                </a:solidFill>
                <a:effectLst/>
                <a:latin typeface="TwitterChirp"/>
              </a:rPr>
              <a:t> </a:t>
            </a:r>
            <a:endParaRPr lang="en-US" b="0" i="0" dirty="0">
              <a:solidFill>
                <a:srgbClr val="0070C0"/>
              </a:solidFill>
              <a:effectLst/>
            </a:endParaRPr>
          </a:p>
          <a:p>
            <a:r>
              <a:rPr lang="en-US" i="0" dirty="0">
                <a:solidFill>
                  <a:schemeClr val="tx1"/>
                </a:solidFill>
                <a:effectLst/>
              </a:rPr>
              <a:t>Vitali Kremez </a:t>
            </a:r>
            <a:r>
              <a:rPr lang="en-US" i="0" dirty="0">
                <a:solidFill>
                  <a:srgbClr val="D9D9D9"/>
                </a:solidFill>
                <a:effectLst/>
                <a:hlinkClick r:id="rId8"/>
              </a:rPr>
              <a:t>@VK_Intel</a:t>
            </a:r>
            <a:r>
              <a:rPr lang="en-US" i="0" dirty="0">
                <a:solidFill>
                  <a:srgbClr val="D9D9D9"/>
                </a:solidFill>
                <a:effectLst/>
              </a:rPr>
              <a:t> </a:t>
            </a:r>
          </a:p>
          <a:p>
            <a:r>
              <a:rPr lang="en-US" i="0" dirty="0">
                <a:solidFill>
                  <a:schemeClr val="tx1"/>
                </a:solidFill>
                <a:effectLst/>
              </a:rPr>
              <a:t>Florian Roth </a:t>
            </a:r>
            <a:r>
              <a:rPr lang="en-US" i="0" dirty="0">
                <a:solidFill>
                  <a:srgbClr val="D9D9D9"/>
                </a:solidFill>
                <a:effectLst/>
                <a:hlinkClick r:id="rId9"/>
              </a:rPr>
              <a:t>@cyb3rops</a:t>
            </a:r>
            <a:endParaRPr lang="en-US" i="0" dirty="0">
              <a:solidFill>
                <a:srgbClr val="0070C0"/>
              </a:solidFill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Eureka Process on Twitter: &amp;quot;Finish this week off strong! 😃 #funnyfriday  #meme #msp #teameurekaprocess #wearetheexperts #business #process #lol… &amp;quot;">
            <a:extLst>
              <a:ext uri="{FF2B5EF4-FFF2-40B4-BE49-F238E27FC236}">
                <a16:creationId xmlns:a16="http://schemas.microsoft.com/office/drawing/2014/main" id="{8D8A7133-AB55-4F9B-A845-C5A0553B94C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112226"/>
            <a:ext cx="4824412" cy="37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468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B8A5-EF62-4AA9-B136-F7B384B8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C5ED8-11D7-4CBF-AF78-3F8DCCFE2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94FCF2-0CF1-43E9-B8DA-DF1450044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C7CD58A-3291-4546-92D6-0EDCF25F9A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Scott Lynch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Lynch@packetengineer.com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Georgia" panose="02040502050405020303"/>
              </a:rPr>
              <a:t>Twitter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@PacketEngineer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SANS Instructor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 SEC555: SIEM with Tactical Analytics </a:t>
            </a: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  <a:hlinkClick r:id="rId2"/>
              </a:rPr>
              <a:t>https://www.sans.org/profiles/scott-lynch/</a:t>
            </a: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 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  <a:p>
            <a:pPr marL="457200" indent="-45720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Cisco Instructor, BCCC CCNA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Manager Security Operations, SSC Space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US Navy Veteran, Electronic Warfare/Information Warfare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CCNP-S, GCDA, GDSA, GCIH, GNFA</a:t>
            </a:r>
          </a:p>
          <a:p>
            <a:endParaRPr lang="en-US" sz="2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3D25BD8-C328-4338-A73A-8C07818A2C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5259AF-5423-40B6-B720-B15B08526C70}"/>
              </a:ext>
            </a:extLst>
          </p:cNvPr>
          <p:cNvSpPr txBox="1">
            <a:spLocks/>
          </p:cNvSpPr>
          <p:nvPr/>
        </p:nvSpPr>
        <p:spPr>
          <a:xfrm>
            <a:off x="1154955" y="2010508"/>
            <a:ext cx="4825158" cy="4009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3225" indent="-2778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125000"/>
              <a:buFont typeface="Arial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2475" indent="-2921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charset="0"/>
              <a:buChar char="o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-2238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563" indent="-2381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charset="0"/>
              <a:buChar char="o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85CF97-6E96-48B1-B347-FC41800B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40" y="1356356"/>
            <a:ext cx="2638948" cy="12370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E326B4C-FB52-4754-B5A1-9E2FB66C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412" y="3046240"/>
            <a:ext cx="1901370" cy="1426028"/>
          </a:xfrm>
          <a:prstGeom prst="rect">
            <a:avLst/>
          </a:prstGeom>
        </p:spPr>
      </p:pic>
      <p:pic>
        <p:nvPicPr>
          <p:cNvPr id="26" name="Picture 25" descr="2b64.JPG">
            <a:extLst>
              <a:ext uri="{FF2B5EF4-FFF2-40B4-BE49-F238E27FC236}">
                <a16:creationId xmlns:a16="http://schemas.microsoft.com/office/drawing/2014/main" id="{43F2315B-FAB0-44D4-84AB-2322D1737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660" y="3046240"/>
            <a:ext cx="1503832" cy="2005109"/>
          </a:xfrm>
          <a:prstGeom prst="rect">
            <a:avLst/>
          </a:prstGeom>
        </p:spPr>
      </p:pic>
      <p:pic>
        <p:nvPicPr>
          <p:cNvPr id="27" name="Picture 26" descr="6168.JPG">
            <a:extLst>
              <a:ext uri="{FF2B5EF4-FFF2-40B4-BE49-F238E27FC236}">
                <a16:creationId xmlns:a16="http://schemas.microsoft.com/office/drawing/2014/main" id="{53D36581-8D84-49DA-95FC-A766DFC8C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47" y="903479"/>
            <a:ext cx="2001913" cy="1501435"/>
          </a:xfrm>
          <a:prstGeom prst="rect">
            <a:avLst/>
          </a:prstGeom>
        </p:spPr>
      </p:pic>
      <p:pic>
        <p:nvPicPr>
          <p:cNvPr id="28" name="Picture 27" descr="P-3.jpg">
            <a:extLst>
              <a:ext uri="{FF2B5EF4-FFF2-40B4-BE49-F238E27FC236}">
                <a16:creationId xmlns:a16="http://schemas.microsoft.com/office/drawing/2014/main" id="{BF298A8B-3BFB-4684-8A55-E8035C0A0B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56" y="3139423"/>
            <a:ext cx="1948604" cy="1332845"/>
          </a:xfrm>
          <a:prstGeom prst="rect">
            <a:avLst/>
          </a:prstGeom>
        </p:spPr>
      </p:pic>
      <p:pic>
        <p:nvPicPr>
          <p:cNvPr id="29" name="Picture 28" descr="Lockheed_S-3_Viking_landing.jpg">
            <a:extLst>
              <a:ext uri="{FF2B5EF4-FFF2-40B4-BE49-F238E27FC236}">
                <a16:creationId xmlns:a16="http://schemas.microsoft.com/office/drawing/2014/main" id="{08920ECA-648A-4068-B367-1FF53ECA7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192" y="4761306"/>
            <a:ext cx="1746171" cy="1145925"/>
          </a:xfrm>
          <a:prstGeom prst="rect">
            <a:avLst/>
          </a:prstGeom>
        </p:spPr>
      </p:pic>
      <p:pic>
        <p:nvPicPr>
          <p:cNvPr id="30" name="Picture 29" descr="Rating_Badge_EW.jpg">
            <a:extLst>
              <a:ext uri="{FF2B5EF4-FFF2-40B4-BE49-F238E27FC236}">
                <a16:creationId xmlns:a16="http://schemas.microsoft.com/office/drawing/2014/main" id="{BBE87C98-869D-4FF7-AA1D-4F51B4709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07" y="4629912"/>
            <a:ext cx="1371600" cy="1542288"/>
          </a:xfrm>
          <a:prstGeom prst="rect">
            <a:avLst/>
          </a:prstGeom>
        </p:spPr>
      </p:pic>
      <p:pic>
        <p:nvPicPr>
          <p:cNvPr id="31" name="Picture 30" descr="182d.JPG">
            <a:extLst>
              <a:ext uri="{FF2B5EF4-FFF2-40B4-BE49-F238E27FC236}">
                <a16:creationId xmlns:a16="http://schemas.microsoft.com/office/drawing/2014/main" id="{F95BC1DD-97C4-4AEC-83F0-E01519518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21" y="1112855"/>
            <a:ext cx="1469766" cy="19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4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0040-567F-461B-8D7F-A098E969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Operated Ransomware (HORA)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C58EE-2947-4024-8BCB-9A5EA86F4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66F9FB-86F8-4285-945F-0553923F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6052" y="1802621"/>
            <a:ext cx="9271597" cy="4505564"/>
            <a:chOff x="954862" y="1315844"/>
            <a:chExt cx="10526751" cy="52484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9A060A-6882-442B-A649-7A34B2B75E68}"/>
                </a:ext>
              </a:extLst>
            </p:cNvPr>
            <p:cNvSpPr/>
            <p:nvPr/>
          </p:nvSpPr>
          <p:spPr bwMode="auto">
            <a:xfrm>
              <a:off x="954862" y="1315844"/>
              <a:ext cx="10526751" cy="524846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ct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268927" tIns="268927" rIns="268927" bIns="179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8273" indent="-118273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2745" err="1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C8E5277-8896-7E4E-BC39-4404D19AA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3972" y="1457946"/>
              <a:ext cx="9928530" cy="49642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D5AAC8-65CF-4E25-8FE7-BDA82A392DD6}"/>
              </a:ext>
            </a:extLst>
          </p:cNvPr>
          <p:cNvSpPr txBox="1"/>
          <p:nvPr/>
        </p:nvSpPr>
        <p:spPr>
          <a:xfrm>
            <a:off x="4393464" y="63379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Source: Microsoft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296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A210-C18A-400C-8B85-80B92FB4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359BD-8926-42F4-8F01-76F0F5D34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Merk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hlinkClick r:id="rId3"/>
              </a:rPr>
              <a:t>WannaCry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Honda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hlinkClick r:id="rId5"/>
              </a:rPr>
              <a:t>WannaCry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Colonial Pipeline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hlinkClick r:id="rId7"/>
              </a:rPr>
              <a:t>DarkSide Ransomware Gang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Mersk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>
                <a:hlinkClick r:id="rId9"/>
              </a:rPr>
              <a:t>NotPetya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JBS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 err="1">
                <a:hlinkClick r:id="rId11"/>
              </a:rPr>
              <a:t>REvil</a:t>
            </a:r>
            <a:r>
              <a:rPr lang="en-US" dirty="0">
                <a:hlinkClick r:id="rId11"/>
              </a:rPr>
              <a:t> / </a:t>
            </a:r>
            <a:r>
              <a:rPr lang="en-US" dirty="0" err="1">
                <a:hlinkClick r:id="rId11"/>
              </a:rPr>
              <a:t>Sodinokibi</a:t>
            </a:r>
            <a:r>
              <a:rPr lang="en-US" dirty="0">
                <a:hlinkClick r:id="rId11"/>
              </a:rPr>
              <a:t> Group</a:t>
            </a:r>
            <a:r>
              <a:rPr lang="en-US" dirty="0"/>
              <a:t>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IBM Plex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Champaign-Urbana Public Health District</a:t>
            </a:r>
            <a:r>
              <a:rPr lang="en-US" b="0" i="0" dirty="0">
                <a:solidFill>
                  <a:schemeClr val="tx1"/>
                </a:solidFill>
                <a:effectLst/>
                <a:latin typeface="IBM Plex Sans"/>
              </a:rPr>
              <a:t> </a:t>
            </a:r>
          </a:p>
          <a:p>
            <a:pPr lvl="1"/>
            <a:r>
              <a:rPr lang="en-US" dirty="0" err="1">
                <a:solidFill>
                  <a:schemeClr val="tx1"/>
                </a:solidFill>
                <a:hlinkClick r:id="rId13"/>
              </a:rPr>
              <a:t>NetWalker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Measuring Ransomware Prevalence | Cyentia Institute Blog">
            <a:extLst>
              <a:ext uri="{FF2B5EF4-FFF2-40B4-BE49-F238E27FC236}">
                <a16:creationId xmlns:a16="http://schemas.microsoft.com/office/drawing/2014/main" id="{79237CFC-1D34-4484-9709-AF60EB292F1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232727"/>
            <a:ext cx="4824412" cy="34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2E4772-E6C8-47B0-9229-75FCA5378A55}"/>
              </a:ext>
            </a:extLst>
          </p:cNvPr>
          <p:cNvSpPr txBox="1"/>
          <p:nvPr/>
        </p:nvSpPr>
        <p:spPr>
          <a:xfrm>
            <a:off x="8684670" y="56996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F-Secure</a:t>
            </a:r>
          </a:p>
        </p:txBody>
      </p:sp>
    </p:spTree>
    <p:extLst>
      <p:ext uri="{BB962C8B-B14F-4D97-AF65-F5344CB8AC3E}">
        <p14:creationId xmlns:p14="http://schemas.microsoft.com/office/powerpoint/2010/main" val="404905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9F48-977E-4D79-B854-F333530A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503A8-A7C8-4A44-80F4-38F38A1518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Training</a:t>
            </a:r>
          </a:p>
          <a:p>
            <a:r>
              <a:rPr lang="en-US" dirty="0"/>
              <a:t>Risk Analysis</a:t>
            </a:r>
          </a:p>
          <a:p>
            <a:r>
              <a:rPr lang="en-US" dirty="0"/>
              <a:t>Application Whitelisting</a:t>
            </a:r>
          </a:p>
          <a:p>
            <a:r>
              <a:rPr lang="en-US" dirty="0"/>
              <a:t>Backups and DR/BC</a:t>
            </a:r>
          </a:p>
          <a:p>
            <a:r>
              <a:rPr lang="en-US" dirty="0"/>
              <a:t>Multifactor Authentication (MFA)</a:t>
            </a:r>
          </a:p>
          <a:p>
            <a:r>
              <a:rPr lang="en-US" dirty="0"/>
              <a:t>Patch Management &amp; Vulnerability Scanning</a:t>
            </a:r>
          </a:p>
          <a:p>
            <a:r>
              <a:rPr lang="en-US" dirty="0"/>
              <a:t>Email Security</a:t>
            </a:r>
          </a:p>
          <a:p>
            <a:pPr lvl="1"/>
            <a:r>
              <a:rPr lang="en-US" dirty="0"/>
              <a:t>Attachment Filtering/DMARC/DKIM/SPF</a:t>
            </a:r>
          </a:p>
          <a:p>
            <a:r>
              <a:rPr lang="en-US" dirty="0"/>
              <a:t>Host Based Firewalls</a:t>
            </a:r>
          </a:p>
          <a:p>
            <a:r>
              <a:rPr lang="en-US" dirty="0"/>
              <a:t>Least Privilege </a:t>
            </a:r>
          </a:p>
          <a:p>
            <a:r>
              <a:rPr lang="en-US" dirty="0"/>
              <a:t>Testing</a:t>
            </a:r>
          </a:p>
          <a:p>
            <a:endParaRPr lang="en-US" dirty="0"/>
          </a:p>
        </p:txBody>
      </p:sp>
      <p:pic>
        <p:nvPicPr>
          <p:cNvPr id="1026" name="Picture 2" descr="If you could just focus on the quick wins that&amp;#39;d be great - Bill Lumbergh |  Meme Generator">
            <a:extLst>
              <a:ext uri="{FF2B5EF4-FFF2-40B4-BE49-F238E27FC236}">
                <a16:creationId xmlns:a16="http://schemas.microsoft.com/office/drawing/2014/main" id="{F54D4EB7-A232-43C1-BBB7-ED2DF0F99F1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1946173"/>
            <a:ext cx="4824412" cy="403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15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23BC-754D-4793-8FA7-0E5FDB88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42D7-3C64-45D0-8D93-D1925DB3F1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Users are first line of defense </a:t>
            </a:r>
          </a:p>
          <a:p>
            <a:r>
              <a:rPr lang="en-US" dirty="0"/>
              <a:t>Human Intrusion Detection and Anomaly Systems</a:t>
            </a:r>
          </a:p>
          <a:p>
            <a:r>
              <a:rPr lang="en-US" dirty="0"/>
              <a:t>User Awareness Training</a:t>
            </a:r>
          </a:p>
          <a:p>
            <a:pPr lvl="1"/>
            <a:r>
              <a:rPr lang="en-US" dirty="0">
                <a:hlinkClick r:id="rId2"/>
              </a:rPr>
              <a:t>HHS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SANS</a:t>
            </a:r>
            <a:endParaRPr lang="en-US" dirty="0"/>
          </a:p>
          <a:p>
            <a:r>
              <a:rPr lang="en-US" dirty="0"/>
              <a:t>Develop a program</a:t>
            </a:r>
          </a:p>
          <a:p>
            <a:pPr lvl="1"/>
            <a:r>
              <a:rPr lang="en-US" dirty="0"/>
              <a:t>Follow-up Annually or as new threats develop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194" name="Picture 2" descr="What kind of training? - Bill Murray Stripes Army Training Sir | Meme  Generator">
            <a:extLst>
              <a:ext uri="{FF2B5EF4-FFF2-40B4-BE49-F238E27FC236}">
                <a16:creationId xmlns:a16="http://schemas.microsoft.com/office/drawing/2014/main" id="{4E689AFE-219A-4A3D-8A2E-47D40EB0D68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387560"/>
            <a:ext cx="4824412" cy="315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41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E6AD-59B3-465C-BB9E-236AA13E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1AD23-485A-470D-87EE-F58F79E5DC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your current risk?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Ransomware Self-Assessment Tool</a:t>
            </a:r>
            <a:r>
              <a:rPr lang="en-US" dirty="0"/>
              <a:t> </a:t>
            </a:r>
          </a:p>
          <a:p>
            <a:r>
              <a:rPr lang="en-US" dirty="0"/>
              <a:t>How are you tracking and documenting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US CERT - CRR Supplemental Resource Guide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r>
              <a:rPr lang="en-US" dirty="0">
                <a:hlinkClick r:id="rId4"/>
              </a:rPr>
              <a:t>CDC.Gov - Risk Management Log Template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endParaRPr lang="en-US" dirty="0"/>
          </a:p>
          <a:p>
            <a:pPr marL="285750"/>
            <a:r>
              <a:rPr lang="en-US" dirty="0"/>
              <a:t>CIS Top 20 – Heard of it?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4AB49-5E06-4ECE-99AA-9CCC4BE5DC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5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4026-AC9B-40D2-992E-EE2EAF87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Whitelisting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12BB-FC72-4D0B-BB15-E5A4056287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NIST - Guide to Application Whitelisting</a:t>
            </a:r>
            <a:r>
              <a:rPr lang="en-US" dirty="0"/>
              <a:t> </a:t>
            </a:r>
          </a:p>
          <a:p>
            <a:r>
              <a:rPr lang="en-US" dirty="0"/>
              <a:t>Microsoft AppLocker</a:t>
            </a:r>
          </a:p>
          <a:p>
            <a:pPr lvl="1"/>
            <a:r>
              <a:rPr lang="en-US" dirty="0" err="1">
                <a:hlinkClick r:id="rId3"/>
              </a:rPr>
              <a:t>Applocker</a:t>
            </a:r>
            <a:r>
              <a:rPr lang="en-US" dirty="0">
                <a:hlinkClick r:id="rId3"/>
              </a:rPr>
              <a:t> Overview</a:t>
            </a:r>
            <a:r>
              <a:rPr lang="en-US" dirty="0"/>
              <a:t> </a:t>
            </a:r>
          </a:p>
          <a:p>
            <a:r>
              <a:rPr lang="en-US" dirty="0"/>
              <a:t>A/V and EDR</a:t>
            </a:r>
          </a:p>
          <a:p>
            <a:r>
              <a:rPr lang="en-US" dirty="0"/>
              <a:t>Windows Firewall</a:t>
            </a:r>
          </a:p>
        </p:txBody>
      </p:sp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A86EE4C6-6D75-4EB1-8A58-4B1C8FF7987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908175"/>
            <a:ext cx="2173287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28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242B-5596-460B-B4D1-1ACA46EF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Backups, DR and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4EF7E-CA12-43AB-A04F-9742BF5EB8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need to have a plan</a:t>
            </a:r>
          </a:p>
          <a:p>
            <a:pPr lvl="1"/>
            <a:r>
              <a:rPr lang="en-US" dirty="0"/>
              <a:t>Not a backup plan! A Preemptive plan</a:t>
            </a:r>
          </a:p>
          <a:p>
            <a:r>
              <a:rPr lang="en-US" dirty="0"/>
              <a:t>Do you have a Business Continuity Plan (BCP)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Ready.Gov BCP </a:t>
            </a:r>
            <a:r>
              <a:rPr lang="en-US" dirty="0"/>
              <a:t> </a:t>
            </a:r>
          </a:p>
          <a:p>
            <a:r>
              <a:rPr lang="en-US" dirty="0"/>
              <a:t>Document, Implement, Test and Repeat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IBM Planning a backup and recovery strategy Checklist</a:t>
            </a:r>
            <a:endParaRPr lang="en-US" dirty="0"/>
          </a:p>
          <a:p>
            <a:r>
              <a:rPr lang="en-US" dirty="0"/>
              <a:t>Don’t assume anything!!</a:t>
            </a:r>
          </a:p>
          <a:p>
            <a:pPr marL="400050" lvl="1" indent="0">
              <a:buNone/>
            </a:pPr>
            <a:r>
              <a:rPr lang="en-US" sz="1800" dirty="0">
                <a:hlinkClick r:id="rId4"/>
              </a:rPr>
              <a:t>Who is responsible for ensuring your backups are working? You are!</a:t>
            </a:r>
            <a:r>
              <a:rPr lang="en-US" sz="1800" dirty="0"/>
              <a:t> </a:t>
            </a:r>
          </a:p>
          <a:p>
            <a:r>
              <a:rPr lang="en-US" dirty="0"/>
              <a:t>Tabletop exercises are great for identifying failure points where backups can save you</a:t>
            </a:r>
          </a:p>
          <a:p>
            <a:pPr marL="400050" lvl="1" indent="0">
              <a:buNone/>
            </a:pPr>
            <a:r>
              <a:rPr lang="en-US" sz="1800" dirty="0">
                <a:hlinkClick r:id="rId5"/>
              </a:rPr>
              <a:t>9 Steps to an Effective Tabletop BCP Test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362" name="Picture 2" descr="Best Backup &amp;amp; Recovery Memes">
            <a:extLst>
              <a:ext uri="{FF2B5EF4-FFF2-40B4-BE49-F238E27FC236}">
                <a16:creationId xmlns:a16="http://schemas.microsoft.com/office/drawing/2014/main" id="{0AA2F60E-3EE6-4FBF-A9E2-E226CFEE4CB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13" y="1908175"/>
            <a:ext cx="4154012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771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ucks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00B5E2"/>
      </a:accent1>
      <a:accent2>
        <a:srgbClr val="002F6C"/>
      </a:accent2>
      <a:accent3>
        <a:srgbClr val="007FE5"/>
      </a:accent3>
      <a:accent4>
        <a:srgbClr val="FF2F92"/>
      </a:accent4>
      <a:accent5>
        <a:srgbClr val="FFCC00"/>
      </a:accent5>
      <a:accent6>
        <a:srgbClr val="002E6B"/>
      </a:accent6>
      <a:hlink>
        <a:srgbClr val="007FE5"/>
      </a:hlink>
      <a:folHlink>
        <a:srgbClr val="A5A5A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cksppt" id="{19CC0C7C-2A0F-D24F-85C5-581CD4EFDAF8}" vid="{D20C3C42-1229-CD4B-8A83-EA5852DD74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bucksppt (2)</Template>
  <TotalTime>695</TotalTime>
  <Words>821</Words>
  <Application>Microsoft Office PowerPoint</Application>
  <PresentationFormat>Widescreen</PresentationFormat>
  <Paragraphs>157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Amazon Ember</vt:lpstr>
      <vt:lpstr>Arial</vt:lpstr>
      <vt:lpstr>Avenir Book</vt:lpstr>
      <vt:lpstr>Calibri</vt:lpstr>
      <vt:lpstr>Georgia</vt:lpstr>
      <vt:lpstr>Helvetica Neue</vt:lpstr>
      <vt:lpstr>IBM Plex Sans</vt:lpstr>
      <vt:lpstr>Segoe UI</vt:lpstr>
      <vt:lpstr>TwitterChirp</vt:lpstr>
      <vt:lpstr>Wingdings 3</vt:lpstr>
      <vt:lpstr>Ion Boardroom</vt:lpstr>
      <vt:lpstr>How to Prevent Ransomware</vt:lpstr>
      <vt:lpstr>Who am I</vt:lpstr>
      <vt:lpstr>Human Operated Ransomware (HORA)</vt:lpstr>
      <vt:lpstr>Example Attacks</vt:lpstr>
      <vt:lpstr>Quick Wins</vt:lpstr>
      <vt:lpstr>User Training</vt:lpstr>
      <vt:lpstr>Risk Analysis </vt:lpstr>
      <vt:lpstr>Application Whitelisting</vt:lpstr>
      <vt:lpstr>Backups, DR and BC</vt:lpstr>
      <vt:lpstr>Multifactor Authentication (MFA)</vt:lpstr>
      <vt:lpstr>Patch Management &amp; Vulnerability Scanning</vt:lpstr>
      <vt:lpstr>Email Security and DNSSec</vt:lpstr>
      <vt:lpstr>Endpoint Firewalls</vt:lpstr>
      <vt:lpstr>Principle of Least Privilege (PoLP) </vt:lpstr>
      <vt:lpstr>Testing</vt:lpstr>
      <vt:lpstr>Useful Links and Material</vt:lpstr>
      <vt:lpstr>People to follow for more awesomeness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Smith</dc:creator>
  <cp:lastModifiedBy>Scott Lynch</cp:lastModifiedBy>
  <cp:revision>6</cp:revision>
  <dcterms:created xsi:type="dcterms:W3CDTF">2021-06-10T15:22:31Z</dcterms:created>
  <dcterms:modified xsi:type="dcterms:W3CDTF">2021-10-08T20:00:18Z</dcterms:modified>
</cp:coreProperties>
</file>